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</p:sldIdLst>
  <p:sldSz cy="5143500" cx="9144000"/>
  <p:notesSz cx="6858000" cy="9144000"/>
  <p:embeddedFontLst>
    <p:embeddedFont>
      <p:font typeface="Roboto"/>
      <p:regular r:id="rId34"/>
      <p:bold r:id="rId35"/>
      <p:italic r:id="rId36"/>
      <p:boldItalic r:id="rId37"/>
    </p:embeddedFont>
    <p:embeddedFont>
      <p:font typeface="Average"/>
      <p:regular r:id="rId38"/>
    </p:embeddedFont>
    <p:embeddedFont>
      <p:font typeface="Oswald"/>
      <p:regular r:id="rId39"/>
      <p:bold r:id="rId40"/>
    </p:embeddedFont>
    <p:embeddedFont>
      <p:font typeface="Open Sans"/>
      <p:regular r:id="rId41"/>
      <p:bold r:id="rId42"/>
      <p:italic r:id="rId43"/>
      <p:boldItalic r:id="rId4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Oswald-bold.fntdata"/><Relationship Id="rId20" Type="http://schemas.openxmlformats.org/officeDocument/2006/relationships/slide" Target="slides/slide15.xml"/><Relationship Id="rId42" Type="http://schemas.openxmlformats.org/officeDocument/2006/relationships/font" Target="fonts/OpenSans-bold.fntdata"/><Relationship Id="rId41" Type="http://schemas.openxmlformats.org/officeDocument/2006/relationships/font" Target="fonts/OpenSans-regular.fntdata"/><Relationship Id="rId22" Type="http://schemas.openxmlformats.org/officeDocument/2006/relationships/slide" Target="slides/slide17.xml"/><Relationship Id="rId44" Type="http://schemas.openxmlformats.org/officeDocument/2006/relationships/font" Target="fonts/OpenSans-boldItalic.fntdata"/><Relationship Id="rId21" Type="http://schemas.openxmlformats.org/officeDocument/2006/relationships/slide" Target="slides/slide16.xml"/><Relationship Id="rId43" Type="http://schemas.openxmlformats.org/officeDocument/2006/relationships/font" Target="fonts/OpenSans-italic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Roboto-bold.fntdata"/><Relationship Id="rId12" Type="http://schemas.openxmlformats.org/officeDocument/2006/relationships/slide" Target="slides/slide7.xml"/><Relationship Id="rId34" Type="http://schemas.openxmlformats.org/officeDocument/2006/relationships/font" Target="fonts/Roboto-regular.fntdata"/><Relationship Id="rId15" Type="http://schemas.openxmlformats.org/officeDocument/2006/relationships/slide" Target="slides/slide10.xml"/><Relationship Id="rId37" Type="http://schemas.openxmlformats.org/officeDocument/2006/relationships/font" Target="fonts/Roboto-boldItalic.fntdata"/><Relationship Id="rId14" Type="http://schemas.openxmlformats.org/officeDocument/2006/relationships/slide" Target="slides/slide9.xml"/><Relationship Id="rId36" Type="http://schemas.openxmlformats.org/officeDocument/2006/relationships/font" Target="fonts/Roboto-italic.fntdata"/><Relationship Id="rId17" Type="http://schemas.openxmlformats.org/officeDocument/2006/relationships/slide" Target="slides/slide12.xml"/><Relationship Id="rId39" Type="http://schemas.openxmlformats.org/officeDocument/2006/relationships/font" Target="fonts/Oswald-regular.fntdata"/><Relationship Id="rId16" Type="http://schemas.openxmlformats.org/officeDocument/2006/relationships/slide" Target="slides/slide11.xml"/><Relationship Id="rId38" Type="http://schemas.openxmlformats.org/officeDocument/2006/relationships/font" Target="fonts/Average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7933ff0790_1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7933ff0790_1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7933ff0790_1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7933ff0790_1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7933ff0790_1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7933ff0790_1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7933ff0790_1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7933ff0790_1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7933ff0790_1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7933ff0790_1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7933ff0790_1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7933ff0790_1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7933ff0790_1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7933ff0790_1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7933ff0790_1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7933ff0790_1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7933ff0790_1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7933ff0790_1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7933ff0790_1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7933ff0790_1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f87997393_0_7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1f87997393_0_7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7933ff0790_1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7933ff0790_1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7933ff0790_1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7933ff0790_1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7933ff0790_1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7933ff0790_1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7933ff0790_1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7933ff0790_1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7933ff0790_1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7933ff0790_1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7933ff0790_1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7933ff0790_1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7933ff0790_1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7933ff0790_1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7933ff0790_1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7933ff0790_1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7933ff0790_1_2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7933ff0790_1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f87997393_0_8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1f87997393_0_8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f87997393_0_8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1f87997393_0_8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7933ff0790_1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7933ff0790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f87997393_0_8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1f87997393_0_8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7933ff0790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7933ff0790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7933ff0790_1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7933ff0790_1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7933ff0790_1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7933ff0790_1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png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Relationship Id="rId6" Type="http://schemas.openxmlformats.org/officeDocument/2006/relationships/slide" Target="/ppt/slides/slide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Google Shape;11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OC">
  <p:cSld name="SECTION_HEADER_1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1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57" name="Google Shape;57;p1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1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1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1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1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1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1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1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1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1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1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1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1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1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1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1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5" name="Google Shape;75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76" name="Google Shape;76;p1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_alt3">
  <p:cSld name="TITLE_AND_BODY_1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78" name="Google Shape;78;p14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79" name="Google Shape;79;p1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0" name="Google Shape;80;p14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>
                <a:solidFill>
                  <a:schemeClr val="dk2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1" name="Google Shape;81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2" name="Google Shape;82;p14">
            <a:hlinkClick action="ppaction://hlinksldjump" r:id="rId3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4">
            <a:hlinkClick action="ppaction://hlinksldjump" r:id="rId4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4">
            <a:hlinkClick action="ppaction://hlinksldjump" r:id="rId5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4">
            <a:hlinkClick action="ppaction://hlinksldjump" r:id="rId6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6" name="Google Shape;86;p1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7" name="Google Shape;87;p1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1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_alt1">
  <p:cSld name="TITLE_AND_BODY_2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5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15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5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3" name="Google Shape;93;p15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15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15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15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7" name="Google Shape;97;p1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8" name="Google Shape;98;p1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1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0" name="Google Shape;100;p15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1" name="Google Shape;10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_alt2">
  <p:cSld name="TITLE_AND_BODY_2_1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6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04" name="Google Shape;104;p16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6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6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6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16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9" name="Google Shape;109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10" name="Google Shape;110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2" name="Google Shape;112;p1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13" name="Google Shape;113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14" name="Google Shape;114;p16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lat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rt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rt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rt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rt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rt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rt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rt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rt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s://github.com/Kirandevraj/FriendBlend" TargetMode="External"/><Relationship Id="rId4" Type="http://schemas.openxmlformats.org/officeDocument/2006/relationships/hyperlink" Target="https://github.com/Kirandevraj/FriendBlend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jpg"/><Relationship Id="rId4" Type="http://schemas.openxmlformats.org/officeDocument/2006/relationships/image" Target="../media/image10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3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jpg"/><Relationship Id="rId4" Type="http://schemas.openxmlformats.org/officeDocument/2006/relationships/image" Target="../media/image12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.jpg"/><Relationship Id="rId4" Type="http://schemas.openxmlformats.org/officeDocument/2006/relationships/image" Target="../media/image9.jpg"/><Relationship Id="rId5" Type="http://schemas.openxmlformats.org/officeDocument/2006/relationships/image" Target="../media/image17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.jpg"/><Relationship Id="rId4" Type="http://schemas.openxmlformats.org/officeDocument/2006/relationships/image" Target="../media/image18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5.jpg"/><Relationship Id="rId4" Type="http://schemas.openxmlformats.org/officeDocument/2006/relationships/image" Target="../media/image30.png"/><Relationship Id="rId5" Type="http://schemas.openxmlformats.org/officeDocument/2006/relationships/image" Target="../media/image2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9.jpg"/><Relationship Id="rId4" Type="http://schemas.openxmlformats.org/officeDocument/2006/relationships/image" Target="../media/image21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6.jpg"/><Relationship Id="rId4" Type="http://schemas.openxmlformats.org/officeDocument/2006/relationships/image" Target="../media/image31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2.jpg"/><Relationship Id="rId4" Type="http://schemas.openxmlformats.org/officeDocument/2006/relationships/image" Target="../media/image28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4.jpg"/><Relationship Id="rId4" Type="http://schemas.openxmlformats.org/officeDocument/2006/relationships/image" Target="../media/image27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8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jpg"/><Relationship Id="rId4" Type="http://schemas.openxmlformats.org/officeDocument/2006/relationships/image" Target="../media/image11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16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jpg"/><Relationship Id="rId4" Type="http://schemas.openxmlformats.org/officeDocument/2006/relationships/image" Target="../media/image15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7"/>
          <p:cNvSpPr txBox="1"/>
          <p:nvPr>
            <p:ph type="ctrTitle"/>
          </p:nvPr>
        </p:nvSpPr>
        <p:spPr>
          <a:xfrm>
            <a:off x="671250" y="1880000"/>
            <a:ext cx="7801500" cy="91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FRIEND BLEND </a:t>
            </a:r>
            <a:endParaRPr/>
          </a:p>
        </p:txBody>
      </p:sp>
      <p:sp>
        <p:nvSpPr>
          <p:cNvPr id="120" name="Google Shape;120;p17"/>
          <p:cNvSpPr txBox="1"/>
          <p:nvPr/>
        </p:nvSpPr>
        <p:spPr>
          <a:xfrm>
            <a:off x="266125" y="2949550"/>
            <a:ext cx="8678400" cy="19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verage"/>
              <a:buChar char="●"/>
            </a:pPr>
            <a:r>
              <a:rPr lang="en-GB" sz="180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Team Name:	FB</a:t>
            </a:r>
            <a:endParaRPr sz="18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verage"/>
              <a:buChar char="●"/>
            </a:pPr>
            <a:r>
              <a:rPr lang="en-GB" sz="180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Team Mentor:	Prathyakshun Rajashankar</a:t>
            </a:r>
            <a:endParaRPr sz="18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verage"/>
              <a:buChar char="●"/>
            </a:pPr>
            <a:r>
              <a:rPr lang="en-GB" sz="180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Team Members: </a:t>
            </a:r>
            <a:endParaRPr sz="18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verage"/>
              <a:buChar char="○"/>
            </a:pPr>
            <a:r>
              <a:rPr lang="en-GB" sz="180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Ritvik Agrawal (Team Leader)</a:t>
            </a:r>
            <a:endParaRPr sz="18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verage"/>
              <a:buChar char="○"/>
            </a:pPr>
            <a:r>
              <a:rPr lang="en-GB" sz="180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Kirandevraj</a:t>
            </a:r>
            <a:endParaRPr sz="18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verage"/>
              <a:buChar char="○"/>
            </a:pPr>
            <a:r>
              <a:rPr lang="en-GB" sz="180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Vivek Chwandela</a:t>
            </a:r>
            <a:endParaRPr sz="18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Average"/>
              <a:buChar char="●"/>
            </a:pPr>
            <a:r>
              <a:rPr lang="en-GB" sz="180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Github Repo Link:	</a:t>
            </a:r>
            <a:r>
              <a:rPr lang="en-GB" sz="1800" u="sng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  <a:hlinkClick r:id="rId3"/>
              </a:rPr>
              <a:t>https://github.com/Kirandevraj/FriendBlend</a:t>
            </a:r>
            <a:r>
              <a:rPr lang="en-GB" sz="1800" u="sng">
                <a:solidFill>
                  <a:schemeClr val="hlink"/>
                </a:solidFill>
                <a:latin typeface="Average"/>
                <a:ea typeface="Average"/>
                <a:cs typeface="Average"/>
                <a:sym typeface="Average"/>
                <a:hlinkClick r:id="rId4"/>
              </a:rPr>
              <a:t> </a:t>
            </a:r>
            <a:endParaRPr sz="1800">
              <a:solidFill>
                <a:srgbClr val="D9D9D9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6"/>
          <p:cNvSpPr txBox="1"/>
          <p:nvPr>
            <p:ph type="title"/>
          </p:nvPr>
        </p:nvSpPr>
        <p:spPr>
          <a:xfrm>
            <a:off x="311700" y="555600"/>
            <a:ext cx="8442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Valid Key Points</a:t>
            </a:r>
            <a:endParaRPr sz="4800"/>
          </a:p>
        </p:txBody>
      </p:sp>
      <p:pic>
        <p:nvPicPr>
          <p:cNvPr id="183" name="Google Shape;18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918750"/>
            <a:ext cx="4069734" cy="3052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76175" y="1983350"/>
            <a:ext cx="3983600" cy="2987700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6"/>
          <p:cNvSpPr txBox="1"/>
          <p:nvPr/>
        </p:nvSpPr>
        <p:spPr>
          <a:xfrm>
            <a:off x="543700" y="1249275"/>
            <a:ext cx="33405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Image 1</a:t>
            </a:r>
            <a:endParaRPr sz="30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86" name="Google Shape;186;p26"/>
          <p:cNvSpPr txBox="1"/>
          <p:nvPr/>
        </p:nvSpPr>
        <p:spPr>
          <a:xfrm>
            <a:off x="5337225" y="1311300"/>
            <a:ext cx="3022500" cy="45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Image 2</a:t>
            </a:r>
            <a:endParaRPr sz="30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7"/>
          <p:cNvSpPr txBox="1"/>
          <p:nvPr>
            <p:ph type="title"/>
          </p:nvPr>
        </p:nvSpPr>
        <p:spPr>
          <a:xfrm>
            <a:off x="311700" y="555600"/>
            <a:ext cx="84903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Keypoint Matching</a:t>
            </a:r>
            <a:endParaRPr sz="4800"/>
          </a:p>
        </p:txBody>
      </p:sp>
      <p:sp>
        <p:nvSpPr>
          <p:cNvPr id="192" name="Google Shape;192;p27"/>
          <p:cNvSpPr txBox="1"/>
          <p:nvPr>
            <p:ph idx="1" type="body"/>
          </p:nvPr>
        </p:nvSpPr>
        <p:spPr>
          <a:xfrm>
            <a:off x="311700" y="1389600"/>
            <a:ext cx="84903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Char char="●"/>
            </a:pPr>
            <a:r>
              <a:rPr lang="en-GB" sz="2200">
                <a:solidFill>
                  <a:srgbClr val="FFFFFF"/>
                </a:solidFill>
              </a:rPr>
              <a:t>BFMatcher is used for keypoint matching using Hamming distance as a metric.</a:t>
            </a:r>
            <a:endParaRPr sz="2200">
              <a:solidFill>
                <a:srgbClr val="FFFFFF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Char char="●"/>
            </a:pPr>
            <a:r>
              <a:rPr lang="en-GB" sz="2200">
                <a:solidFill>
                  <a:srgbClr val="FFFFFF"/>
                </a:solidFill>
              </a:rPr>
              <a:t>Algorithm:</a:t>
            </a:r>
            <a:endParaRPr sz="22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200">
              <a:solidFill>
                <a:srgbClr val="FFFFFF"/>
              </a:solidFill>
            </a:endParaRPr>
          </a:p>
        </p:txBody>
      </p:sp>
      <p:pic>
        <p:nvPicPr>
          <p:cNvPr id="193" name="Google Shape;19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3000" y="2318798"/>
            <a:ext cx="6098725" cy="2571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8"/>
          <p:cNvSpPr txBox="1"/>
          <p:nvPr>
            <p:ph type="title"/>
          </p:nvPr>
        </p:nvSpPr>
        <p:spPr>
          <a:xfrm>
            <a:off x="272550" y="181325"/>
            <a:ext cx="85989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Keypoint Matching</a:t>
            </a:r>
            <a:endParaRPr sz="4800"/>
          </a:p>
        </p:txBody>
      </p:sp>
      <p:sp>
        <p:nvSpPr>
          <p:cNvPr id="199" name="Google Shape;199;p28"/>
          <p:cNvSpPr txBox="1"/>
          <p:nvPr>
            <p:ph idx="1" type="body"/>
          </p:nvPr>
        </p:nvSpPr>
        <p:spPr>
          <a:xfrm>
            <a:off x="311700" y="856900"/>
            <a:ext cx="8405700" cy="5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3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BFMatcher results for keypoint matching</a:t>
            </a:r>
            <a:endParaRPr sz="30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200" name="Google Shape;20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604825"/>
            <a:ext cx="8839200" cy="331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9"/>
          <p:cNvSpPr txBox="1"/>
          <p:nvPr>
            <p:ph type="title"/>
          </p:nvPr>
        </p:nvSpPr>
        <p:spPr>
          <a:xfrm>
            <a:off x="311700" y="212150"/>
            <a:ext cx="8442000" cy="101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Homography</a:t>
            </a:r>
            <a:endParaRPr sz="4800"/>
          </a:p>
        </p:txBody>
      </p:sp>
      <p:sp>
        <p:nvSpPr>
          <p:cNvPr id="206" name="Google Shape;206;p29"/>
          <p:cNvSpPr txBox="1"/>
          <p:nvPr>
            <p:ph idx="1" type="body"/>
          </p:nvPr>
        </p:nvSpPr>
        <p:spPr>
          <a:xfrm>
            <a:off x="311700" y="1312925"/>
            <a:ext cx="8442000" cy="357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Char char="●"/>
            </a:pPr>
            <a:r>
              <a:rPr lang="en-GB" sz="2200">
                <a:solidFill>
                  <a:srgbClr val="FFFFFF"/>
                </a:solidFill>
              </a:rPr>
              <a:t>Using the top k keypoint matches selected by the previous step, we create a homography transform.</a:t>
            </a:r>
            <a:endParaRPr sz="2200">
              <a:solidFill>
                <a:srgbClr val="FFFFFF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Char char="●"/>
            </a:pPr>
            <a:r>
              <a:rPr lang="en-GB" sz="2200">
                <a:solidFill>
                  <a:srgbClr val="FFFFFF"/>
                </a:solidFill>
              </a:rPr>
              <a:t>RANSAC algorithm is used to single out the best transform.</a:t>
            </a:r>
            <a:endParaRPr sz="2200">
              <a:solidFill>
                <a:srgbClr val="FFFFFF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Char char="●"/>
            </a:pPr>
            <a:r>
              <a:rPr lang="en-GB" sz="2200">
                <a:solidFill>
                  <a:srgbClr val="FFFFFF"/>
                </a:solidFill>
              </a:rPr>
              <a:t>Next, we warp one image using the homography transform to match with the other image which enables us to align two images without additional artefacts when merged together.</a:t>
            </a:r>
            <a:endParaRPr sz="2200">
              <a:solidFill>
                <a:srgbClr val="FFFFFF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Char char="●"/>
            </a:pPr>
            <a:r>
              <a:rPr lang="en-GB" sz="2200">
                <a:solidFill>
                  <a:srgbClr val="FFFFFF"/>
                </a:solidFill>
              </a:rPr>
              <a:t>The determination of the foreground and background images is important when image subjects overlap but does not need to be done if the body bounding boxes are distinct.</a:t>
            </a:r>
            <a:endParaRPr sz="22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725" y="1213775"/>
            <a:ext cx="4283600" cy="32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90525" y="1213789"/>
            <a:ext cx="4283600" cy="3212686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30"/>
          <p:cNvSpPr txBox="1"/>
          <p:nvPr/>
        </p:nvSpPr>
        <p:spPr>
          <a:xfrm>
            <a:off x="1297900" y="156950"/>
            <a:ext cx="6922200" cy="6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Homography Results</a:t>
            </a:r>
            <a:r>
              <a:rPr lang="en-GB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 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1"/>
          <p:cNvSpPr txBox="1"/>
          <p:nvPr/>
        </p:nvSpPr>
        <p:spPr>
          <a:xfrm>
            <a:off x="311700" y="152450"/>
            <a:ext cx="82812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Blending</a:t>
            </a:r>
            <a:endParaRPr sz="48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19" name="Google Shape;219;p31"/>
          <p:cNvSpPr txBox="1"/>
          <p:nvPr/>
        </p:nvSpPr>
        <p:spPr>
          <a:xfrm>
            <a:off x="311700" y="920425"/>
            <a:ext cx="8151300" cy="20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Average"/>
              <a:buChar char="●"/>
            </a:pPr>
            <a:r>
              <a:rPr i="0" lang="en-GB" sz="2200" cap="none" strike="noStrike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Blending is the final step to merge two images.</a:t>
            </a:r>
            <a:endParaRPr i="0" sz="2200" cap="none" strike="noStrike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Average"/>
              <a:buChar char="●"/>
            </a:pPr>
            <a:r>
              <a:rPr i="0" lang="en-GB" sz="2200" cap="none" strike="noStrike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We follow two approaches for blending the images depending on the relative locations of the persons in images.</a:t>
            </a:r>
            <a:endParaRPr i="0" sz="2200" cap="none" strike="noStrike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Average"/>
              <a:buChar char="●"/>
            </a:pPr>
            <a:r>
              <a:rPr i="0" lang="en-GB" sz="2200" cap="none" strike="noStrike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If both the locations are at least </a:t>
            </a:r>
            <a:r>
              <a:rPr lang="en-GB" sz="220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2</a:t>
            </a:r>
            <a:r>
              <a:rPr i="0" lang="en-GB" sz="2200" cap="none" strike="noStrike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00 pixels apart from each other then we do alpha blending else grabcut is done.</a:t>
            </a:r>
            <a:endParaRPr i="0" sz="2200" cap="none" strike="noStrike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cxnSp>
        <p:nvCxnSpPr>
          <p:cNvPr id="220" name="Google Shape;220;p31"/>
          <p:cNvCxnSpPr>
            <a:stCxn id="221" idx="2"/>
            <a:endCxn id="222" idx="0"/>
          </p:cNvCxnSpPr>
          <p:nvPr/>
        </p:nvCxnSpPr>
        <p:spPr>
          <a:xfrm flipH="1" rot="-5400000">
            <a:off x="4662175" y="3156850"/>
            <a:ext cx="847500" cy="1614600"/>
          </a:xfrm>
          <a:prstGeom prst="bentConnector3">
            <a:avLst>
              <a:gd fmla="val 49996" name="adj1"/>
            </a:avLst>
          </a:prstGeom>
          <a:noFill/>
          <a:ln cap="flat" cmpd="sng" w="19050">
            <a:solidFill>
              <a:srgbClr val="C2C2C2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223" name="Google Shape;223;p31"/>
          <p:cNvCxnSpPr>
            <a:stCxn id="224" idx="0"/>
            <a:endCxn id="221" idx="2"/>
          </p:cNvCxnSpPr>
          <p:nvPr/>
        </p:nvCxnSpPr>
        <p:spPr>
          <a:xfrm rot="-5400000">
            <a:off x="3110225" y="3219325"/>
            <a:ext cx="847500" cy="1489500"/>
          </a:xfrm>
          <a:prstGeom prst="bentConnector3">
            <a:avLst>
              <a:gd fmla="val 49996" name="adj1"/>
            </a:avLst>
          </a:prstGeom>
          <a:noFill/>
          <a:ln cap="flat" cmpd="sng" w="19050">
            <a:solidFill>
              <a:srgbClr val="C2C2C2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221" name="Google Shape;221;p31"/>
          <p:cNvSpPr txBox="1"/>
          <p:nvPr/>
        </p:nvSpPr>
        <p:spPr>
          <a:xfrm>
            <a:off x="3508375" y="3174100"/>
            <a:ext cx="1540500" cy="366300"/>
          </a:xfrm>
          <a:prstGeom prst="rect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GB" sz="10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Distance between body bounding box &lt;=100</a:t>
            </a:r>
            <a:endParaRPr b="0" i="0" sz="10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4" name="Google Shape;224;p31"/>
          <p:cNvSpPr txBox="1"/>
          <p:nvPr/>
        </p:nvSpPr>
        <p:spPr>
          <a:xfrm>
            <a:off x="2020175" y="4387825"/>
            <a:ext cx="1538100" cy="3663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GB" sz="10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Grabcut</a:t>
            </a:r>
            <a:endParaRPr b="0" i="0" sz="10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2" name="Google Shape;222;p31"/>
          <p:cNvSpPr txBox="1"/>
          <p:nvPr/>
        </p:nvSpPr>
        <p:spPr>
          <a:xfrm>
            <a:off x="5124175" y="4387825"/>
            <a:ext cx="1538100" cy="366300"/>
          </a:xfrm>
          <a:prstGeom prst="rect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GB" sz="10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Alpha Blending</a:t>
            </a:r>
            <a:endParaRPr b="0" i="0" sz="10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5" name="Google Shape;225;p31"/>
          <p:cNvSpPr txBox="1"/>
          <p:nvPr/>
        </p:nvSpPr>
        <p:spPr>
          <a:xfrm>
            <a:off x="3249150" y="3636600"/>
            <a:ext cx="543300" cy="2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Yes</a:t>
            </a:r>
            <a:endParaRPr b="0" i="0" sz="12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p31"/>
          <p:cNvSpPr txBox="1"/>
          <p:nvPr/>
        </p:nvSpPr>
        <p:spPr>
          <a:xfrm>
            <a:off x="4814275" y="3636600"/>
            <a:ext cx="543300" cy="2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No</a:t>
            </a:r>
            <a:endParaRPr b="0" i="0" sz="12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Google Shape;23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6550" y="88900"/>
            <a:ext cx="6451600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32"/>
          <p:cNvSpPr/>
          <p:nvPr/>
        </p:nvSpPr>
        <p:spPr>
          <a:xfrm>
            <a:off x="4708050" y="1836975"/>
            <a:ext cx="1661700" cy="3090600"/>
          </a:xfrm>
          <a:prstGeom prst="rect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33" name="Google Shape;233;p32"/>
          <p:cNvCxnSpPr/>
          <p:nvPr/>
        </p:nvCxnSpPr>
        <p:spPr>
          <a:xfrm>
            <a:off x="3773850" y="2571450"/>
            <a:ext cx="934200" cy="600"/>
          </a:xfrm>
          <a:prstGeom prst="bentConnector3">
            <a:avLst>
              <a:gd fmla="val 50000" name="adj1"/>
            </a:avLst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34" name="Google Shape;234;p32"/>
          <p:cNvSpPr txBox="1"/>
          <p:nvPr/>
        </p:nvSpPr>
        <p:spPr>
          <a:xfrm>
            <a:off x="3773850" y="2164652"/>
            <a:ext cx="934200" cy="2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FFFF"/>
                </a:solidFill>
                <a:latin typeface="Arial"/>
                <a:ea typeface="Arial"/>
                <a:cs typeface="Arial"/>
                <a:sym typeface="Arial"/>
              </a:rPr>
              <a:t>distance</a:t>
            </a:r>
            <a:endParaRPr b="0" i="0" sz="1400" u="none" cap="none" strike="noStrike">
              <a:solidFill>
                <a:srgbClr val="00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p32"/>
          <p:cNvSpPr/>
          <p:nvPr/>
        </p:nvSpPr>
        <p:spPr>
          <a:xfrm>
            <a:off x="2117250" y="1836975"/>
            <a:ext cx="1661700" cy="3090600"/>
          </a:xfrm>
          <a:prstGeom prst="rect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3"/>
          <p:cNvSpPr txBox="1"/>
          <p:nvPr>
            <p:ph type="title"/>
          </p:nvPr>
        </p:nvSpPr>
        <p:spPr>
          <a:xfrm>
            <a:off x="311700" y="174600"/>
            <a:ext cx="86262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Alpha blending Algorithm</a:t>
            </a:r>
            <a:endParaRPr sz="4800"/>
          </a:p>
        </p:txBody>
      </p:sp>
      <p:sp>
        <p:nvSpPr>
          <p:cNvPr id="241" name="Google Shape;241;p33"/>
          <p:cNvSpPr txBox="1"/>
          <p:nvPr>
            <p:ph idx="1" type="body"/>
          </p:nvPr>
        </p:nvSpPr>
        <p:spPr>
          <a:xfrm>
            <a:off x="311700" y="930300"/>
            <a:ext cx="8517900" cy="400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42" name="Google Shape;242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3138" y="1147225"/>
            <a:ext cx="7397716" cy="369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4"/>
          <p:cNvSpPr txBox="1"/>
          <p:nvPr>
            <p:ph type="title"/>
          </p:nvPr>
        </p:nvSpPr>
        <p:spPr>
          <a:xfrm>
            <a:off x="337200" y="146350"/>
            <a:ext cx="8469600" cy="77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Alpha Blending Results</a:t>
            </a:r>
            <a:endParaRPr sz="4800"/>
          </a:p>
        </p:txBody>
      </p:sp>
      <p:sp>
        <p:nvSpPr>
          <p:cNvPr id="248" name="Google Shape;248;p34"/>
          <p:cNvSpPr txBox="1"/>
          <p:nvPr/>
        </p:nvSpPr>
        <p:spPr>
          <a:xfrm>
            <a:off x="1277863" y="2699413"/>
            <a:ext cx="399000" cy="4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GB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+</a:t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4"/>
          <p:cNvSpPr txBox="1"/>
          <p:nvPr/>
        </p:nvSpPr>
        <p:spPr>
          <a:xfrm>
            <a:off x="2878063" y="2699413"/>
            <a:ext cx="399000" cy="4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GB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" name="Google Shape;250;p34"/>
          <p:cNvSpPr txBox="1"/>
          <p:nvPr/>
        </p:nvSpPr>
        <p:spPr>
          <a:xfrm>
            <a:off x="3795550" y="4505725"/>
            <a:ext cx="4347000" cy="6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GB" u="none" cap="none" strike="noStrike">
                <a:solidFill>
                  <a:srgbClr val="FFFFFF"/>
                </a:solidFill>
              </a:rPr>
              <a:t>Output from the algorithm after alpha blending</a:t>
            </a:r>
            <a:endParaRPr b="1" i="0" u="none" cap="none" strike="noStrike">
              <a:solidFill>
                <a:srgbClr val="FFFFFF"/>
              </a:solidFill>
            </a:endParaRPr>
          </a:p>
        </p:txBody>
      </p:sp>
      <p:sp>
        <p:nvSpPr>
          <p:cNvPr id="251" name="Google Shape;251;p34"/>
          <p:cNvSpPr txBox="1"/>
          <p:nvPr/>
        </p:nvSpPr>
        <p:spPr>
          <a:xfrm>
            <a:off x="1144375" y="820450"/>
            <a:ext cx="1149300" cy="4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GB" sz="1500" u="none" cap="none" strike="noStrike">
                <a:solidFill>
                  <a:srgbClr val="FFFFFF"/>
                </a:solidFill>
              </a:rPr>
              <a:t>Input 1</a:t>
            </a:r>
            <a:endParaRPr b="1" i="0" sz="1500" u="none" cap="none" strike="noStrike">
              <a:solidFill>
                <a:srgbClr val="FFFFFF"/>
              </a:solidFill>
            </a:endParaRPr>
          </a:p>
        </p:txBody>
      </p:sp>
      <p:sp>
        <p:nvSpPr>
          <p:cNvPr id="252" name="Google Shape;252;p34"/>
          <p:cNvSpPr txBox="1"/>
          <p:nvPr/>
        </p:nvSpPr>
        <p:spPr>
          <a:xfrm>
            <a:off x="1144383" y="4718300"/>
            <a:ext cx="1149300" cy="3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GB" u="none" cap="none" strike="noStrike">
                <a:solidFill>
                  <a:srgbClr val="FFFFFF"/>
                </a:solidFill>
              </a:rPr>
              <a:t>Input 2</a:t>
            </a:r>
            <a:endParaRPr b="1" i="0" u="none" cap="none" strike="noStrike">
              <a:solidFill>
                <a:srgbClr val="FFFFFF"/>
              </a:solidFill>
            </a:endParaRPr>
          </a:p>
        </p:txBody>
      </p:sp>
      <p:pic>
        <p:nvPicPr>
          <p:cNvPr id="253" name="Google Shape;25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7900" y="1052050"/>
            <a:ext cx="4424726" cy="331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6425" y="1199500"/>
            <a:ext cx="2126550" cy="159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6425" y="3180713"/>
            <a:ext cx="2126550" cy="15949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5"/>
          <p:cNvSpPr txBox="1"/>
          <p:nvPr>
            <p:ph type="title"/>
          </p:nvPr>
        </p:nvSpPr>
        <p:spPr>
          <a:xfrm>
            <a:off x="311700" y="174600"/>
            <a:ext cx="8337000" cy="1085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Grabcut</a:t>
            </a:r>
            <a:endParaRPr sz="4800"/>
          </a:p>
        </p:txBody>
      </p:sp>
      <p:sp>
        <p:nvSpPr>
          <p:cNvPr id="261" name="Google Shape;261;p35"/>
          <p:cNvSpPr txBox="1"/>
          <p:nvPr>
            <p:ph idx="1" type="body"/>
          </p:nvPr>
        </p:nvSpPr>
        <p:spPr>
          <a:xfrm>
            <a:off x="311700" y="1259900"/>
            <a:ext cx="8481600" cy="33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Average"/>
              <a:buChar char="●"/>
            </a:pPr>
            <a:r>
              <a:rPr lang="en-GB" sz="2200">
                <a:solidFill>
                  <a:srgbClr val="FFFFFF"/>
                </a:solidFill>
              </a:rPr>
              <a:t>Grabcut is a technique used to segment out the foreground from background pixels.</a:t>
            </a:r>
            <a:endParaRPr sz="2200">
              <a:solidFill>
                <a:srgbClr val="FFFFFF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Average"/>
              <a:buChar char="●"/>
            </a:pPr>
            <a:r>
              <a:rPr lang="en-GB" sz="2200">
                <a:solidFill>
                  <a:srgbClr val="FFFFFF"/>
                </a:solidFill>
              </a:rPr>
              <a:t>This techniques requires labelling a few for sure foreground pixels and probable foreground pixels.</a:t>
            </a:r>
            <a:endParaRPr sz="2200">
              <a:solidFill>
                <a:srgbClr val="FFFFFF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Average"/>
              <a:buChar char="●"/>
            </a:pPr>
            <a:r>
              <a:rPr lang="en-GB" sz="2200">
                <a:solidFill>
                  <a:srgbClr val="FFFFFF"/>
                </a:solidFill>
              </a:rPr>
              <a:t>Internally it tries to model the pixels into two classes, foreground and background using Gaussian Mixture Models.</a:t>
            </a:r>
            <a:endParaRPr sz="2200">
              <a:solidFill>
                <a:srgbClr val="FFFFFF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Average"/>
              <a:buChar char="●"/>
            </a:pPr>
            <a:r>
              <a:rPr lang="en-GB" sz="2200">
                <a:solidFill>
                  <a:srgbClr val="FFFFFF"/>
                </a:solidFill>
              </a:rPr>
              <a:t>This outputs an image containing only the predicted foreground pixels, which acts like a mask.</a:t>
            </a:r>
            <a:endParaRPr sz="22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8"/>
          <p:cNvSpPr txBox="1"/>
          <p:nvPr>
            <p:ph type="title"/>
          </p:nvPr>
        </p:nvSpPr>
        <p:spPr>
          <a:xfrm>
            <a:off x="201325" y="217150"/>
            <a:ext cx="8086200" cy="90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Problem Statement	</a:t>
            </a:r>
            <a:endParaRPr sz="4800"/>
          </a:p>
        </p:txBody>
      </p:sp>
      <p:sp>
        <p:nvSpPr>
          <p:cNvPr id="126" name="Google Shape;126;p18"/>
          <p:cNvSpPr txBox="1"/>
          <p:nvPr/>
        </p:nvSpPr>
        <p:spPr>
          <a:xfrm>
            <a:off x="249625" y="2130300"/>
            <a:ext cx="6741300" cy="35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Friend-Blend is an application that merges two portraits of different people to create a single, multi-person photo.</a:t>
            </a:r>
            <a:endParaRPr sz="22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6"/>
          <p:cNvSpPr txBox="1"/>
          <p:nvPr/>
        </p:nvSpPr>
        <p:spPr>
          <a:xfrm>
            <a:off x="0" y="231200"/>
            <a:ext cx="8515200" cy="771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Grabcut - Binary Mask</a:t>
            </a:r>
            <a:endParaRPr sz="48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67" name="Google Shape;267;p36"/>
          <p:cNvSpPr txBox="1"/>
          <p:nvPr/>
        </p:nvSpPr>
        <p:spPr>
          <a:xfrm>
            <a:off x="131150" y="4305550"/>
            <a:ext cx="4208100" cy="3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Input to grabcut with sure foreground and probable foreground</a:t>
            </a:r>
            <a:endParaRPr b="0" i="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36"/>
          <p:cNvSpPr txBox="1"/>
          <p:nvPr/>
        </p:nvSpPr>
        <p:spPr>
          <a:xfrm>
            <a:off x="4976850" y="4305550"/>
            <a:ext cx="2986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Binary mask output from grabcut </a:t>
            </a:r>
            <a:endParaRPr b="0" i="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9" name="Google Shape;26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006" y="1158425"/>
            <a:ext cx="3996170" cy="2997113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36"/>
          <p:cNvSpPr/>
          <p:nvPr/>
        </p:nvSpPr>
        <p:spPr>
          <a:xfrm>
            <a:off x="1577050" y="2837900"/>
            <a:ext cx="804000" cy="1317600"/>
          </a:xfrm>
          <a:prstGeom prst="rect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p36"/>
          <p:cNvSpPr/>
          <p:nvPr/>
        </p:nvSpPr>
        <p:spPr>
          <a:xfrm>
            <a:off x="1911660" y="3050556"/>
            <a:ext cx="240600" cy="252900"/>
          </a:xfrm>
          <a:prstGeom prst="rect">
            <a:avLst/>
          </a:prstGeom>
          <a:noFill/>
          <a:ln cap="flat" cmpd="sng" w="1905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19075" y="1155238"/>
            <a:ext cx="3996176" cy="29971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7"/>
          <p:cNvSpPr txBox="1"/>
          <p:nvPr>
            <p:ph type="title"/>
          </p:nvPr>
        </p:nvSpPr>
        <p:spPr>
          <a:xfrm>
            <a:off x="311700" y="218325"/>
            <a:ext cx="8301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Grabcut</a:t>
            </a:r>
            <a:r>
              <a:rPr lang="en-GB" sz="4800"/>
              <a:t> Result</a:t>
            </a:r>
            <a:endParaRPr sz="4800"/>
          </a:p>
        </p:txBody>
      </p:sp>
      <p:pic>
        <p:nvPicPr>
          <p:cNvPr id="278" name="Google Shape;27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76859" y="1052050"/>
            <a:ext cx="4794291" cy="3318551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37"/>
          <p:cNvSpPr txBox="1"/>
          <p:nvPr/>
        </p:nvSpPr>
        <p:spPr>
          <a:xfrm>
            <a:off x="1506463" y="2699413"/>
            <a:ext cx="399000" cy="4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GB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+</a:t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37"/>
          <p:cNvSpPr txBox="1"/>
          <p:nvPr/>
        </p:nvSpPr>
        <p:spPr>
          <a:xfrm>
            <a:off x="3106663" y="2699413"/>
            <a:ext cx="399000" cy="4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GB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37"/>
          <p:cNvSpPr txBox="1"/>
          <p:nvPr/>
        </p:nvSpPr>
        <p:spPr>
          <a:xfrm>
            <a:off x="3576850" y="4505725"/>
            <a:ext cx="4794300" cy="6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GB" u="none" cap="none" strike="noStrike">
                <a:solidFill>
                  <a:srgbClr val="FFFFFF"/>
                </a:solidFill>
              </a:rPr>
              <a:t>Output from the algorithm after </a:t>
            </a:r>
            <a:r>
              <a:rPr b="1" lang="en-GB">
                <a:solidFill>
                  <a:srgbClr val="FFFFFF"/>
                </a:solidFill>
              </a:rPr>
              <a:t>grab-cut</a:t>
            </a:r>
            <a:r>
              <a:rPr b="1" i="0" lang="en-GB" u="none" cap="none" strike="noStrike">
                <a:solidFill>
                  <a:srgbClr val="FFFFFF"/>
                </a:solidFill>
              </a:rPr>
              <a:t> blending</a:t>
            </a:r>
            <a:endParaRPr b="1" i="0" u="none" cap="none" strike="noStrike">
              <a:solidFill>
                <a:srgbClr val="FFFFFF"/>
              </a:solidFill>
            </a:endParaRPr>
          </a:p>
        </p:txBody>
      </p:sp>
      <p:sp>
        <p:nvSpPr>
          <p:cNvPr id="282" name="Google Shape;282;p37"/>
          <p:cNvSpPr txBox="1"/>
          <p:nvPr/>
        </p:nvSpPr>
        <p:spPr>
          <a:xfrm>
            <a:off x="745175" y="744250"/>
            <a:ext cx="2166300" cy="4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GB" sz="1500" u="none" cap="none" strike="noStrike">
                <a:solidFill>
                  <a:srgbClr val="FFFFFF"/>
                </a:solidFill>
              </a:rPr>
              <a:t>Input 1</a:t>
            </a:r>
            <a:endParaRPr b="1" i="0" sz="1500" u="none" cap="none" strike="noStrike">
              <a:solidFill>
                <a:srgbClr val="FFFFFF"/>
              </a:solidFill>
            </a:endParaRPr>
          </a:p>
        </p:txBody>
      </p:sp>
      <p:sp>
        <p:nvSpPr>
          <p:cNvPr id="283" name="Google Shape;283;p37"/>
          <p:cNvSpPr txBox="1"/>
          <p:nvPr/>
        </p:nvSpPr>
        <p:spPr>
          <a:xfrm>
            <a:off x="745175" y="4794500"/>
            <a:ext cx="2166300" cy="3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GB" u="none" cap="none" strike="noStrike">
                <a:solidFill>
                  <a:srgbClr val="FFFFFF"/>
                </a:solidFill>
              </a:rPr>
              <a:t>Input 2</a:t>
            </a:r>
            <a:endParaRPr b="1" i="0" u="none" cap="none" strike="noStrike">
              <a:solidFill>
                <a:srgbClr val="FFFFFF"/>
              </a:solidFill>
            </a:endParaRPr>
          </a:p>
        </p:txBody>
      </p:sp>
      <p:pic>
        <p:nvPicPr>
          <p:cNvPr id="284" name="Google Shape;284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1750" y="1064125"/>
            <a:ext cx="2260701" cy="1695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5175" y="3174700"/>
            <a:ext cx="2166400" cy="1695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8"/>
          <p:cNvSpPr txBox="1"/>
          <p:nvPr>
            <p:ph type="title"/>
          </p:nvPr>
        </p:nvSpPr>
        <p:spPr>
          <a:xfrm>
            <a:off x="311700" y="252400"/>
            <a:ext cx="8493600" cy="65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Edge-Artifacts</a:t>
            </a:r>
            <a:endParaRPr sz="4800"/>
          </a:p>
        </p:txBody>
      </p:sp>
      <p:pic>
        <p:nvPicPr>
          <p:cNvPr id="291" name="Google Shape;29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35550"/>
            <a:ext cx="2973625" cy="351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31675" y="1035550"/>
            <a:ext cx="2814350" cy="35999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3" name="Google Shape;293;p38"/>
          <p:cNvCxnSpPr/>
          <p:nvPr/>
        </p:nvCxnSpPr>
        <p:spPr>
          <a:xfrm flipH="1" rot="10800000">
            <a:off x="3529325" y="2908275"/>
            <a:ext cx="1971000" cy="24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94" name="Google Shape;294;p38"/>
          <p:cNvSpPr txBox="1"/>
          <p:nvPr/>
        </p:nvSpPr>
        <p:spPr>
          <a:xfrm>
            <a:off x="3375788" y="2303125"/>
            <a:ext cx="2354400" cy="8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After doing Gaussian Blurring </a:t>
            </a:r>
            <a:endParaRPr sz="16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95" name="Google Shape;295;p38"/>
          <p:cNvSpPr txBox="1"/>
          <p:nvPr/>
        </p:nvSpPr>
        <p:spPr>
          <a:xfrm>
            <a:off x="617925" y="4717175"/>
            <a:ext cx="78054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Where everything fails, use Gaussian filter  </a:t>
            </a:r>
            <a:endParaRPr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96" name="Google Shape;296;p38"/>
          <p:cNvSpPr txBox="1"/>
          <p:nvPr/>
        </p:nvSpPr>
        <p:spPr>
          <a:xfrm>
            <a:off x="6019800" y="4724400"/>
            <a:ext cx="3117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😜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9"/>
          <p:cNvSpPr txBox="1"/>
          <p:nvPr>
            <p:ph type="title"/>
          </p:nvPr>
        </p:nvSpPr>
        <p:spPr>
          <a:xfrm>
            <a:off x="311700" y="158075"/>
            <a:ext cx="8421300" cy="92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Limitations</a:t>
            </a:r>
            <a:endParaRPr sz="4800"/>
          </a:p>
        </p:txBody>
      </p:sp>
      <p:sp>
        <p:nvSpPr>
          <p:cNvPr id="302" name="Google Shape;302;p39"/>
          <p:cNvSpPr txBox="1"/>
          <p:nvPr>
            <p:ph idx="1" type="body"/>
          </p:nvPr>
        </p:nvSpPr>
        <p:spPr>
          <a:xfrm>
            <a:off x="311700" y="1168425"/>
            <a:ext cx="8421300" cy="340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Average"/>
              <a:buChar char="●"/>
            </a:pPr>
            <a:r>
              <a:rPr lang="en-GB" sz="2200">
                <a:solidFill>
                  <a:srgbClr val="FFFFFF"/>
                </a:solidFill>
              </a:rPr>
              <a:t>Homography being a very crucial step of the process, this algorithm inherently includes all the limitations of homography.</a:t>
            </a:r>
            <a:endParaRPr sz="2200">
              <a:solidFill>
                <a:srgbClr val="FFFFFF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Average"/>
              <a:buChar char="●"/>
            </a:pPr>
            <a:r>
              <a:rPr lang="en-GB" sz="2200">
                <a:solidFill>
                  <a:srgbClr val="FFFFFF"/>
                </a:solidFill>
              </a:rPr>
              <a:t>One of the major challenges was to make grabcut give better results. Still a challenge!</a:t>
            </a:r>
            <a:endParaRPr sz="22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0"/>
          <p:cNvSpPr txBox="1"/>
          <p:nvPr>
            <p:ph type="title"/>
          </p:nvPr>
        </p:nvSpPr>
        <p:spPr>
          <a:xfrm>
            <a:off x="311700" y="146350"/>
            <a:ext cx="8505600" cy="96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Homography</a:t>
            </a:r>
            <a:endParaRPr sz="4800"/>
          </a:p>
        </p:txBody>
      </p:sp>
      <p:sp>
        <p:nvSpPr>
          <p:cNvPr id="308" name="Google Shape;308;p40"/>
          <p:cNvSpPr txBox="1"/>
          <p:nvPr/>
        </p:nvSpPr>
        <p:spPr>
          <a:xfrm>
            <a:off x="374000" y="4526275"/>
            <a:ext cx="8378100" cy="4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Improper Alignment after Alpha Blending due to poor homography.</a:t>
            </a:r>
            <a:endParaRPr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309" name="Google Shape;30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3300" y="1514425"/>
            <a:ext cx="3658800" cy="278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0650" y="1514424"/>
            <a:ext cx="4788499" cy="2781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1"/>
          <p:cNvSpPr txBox="1"/>
          <p:nvPr>
            <p:ph type="title"/>
          </p:nvPr>
        </p:nvSpPr>
        <p:spPr>
          <a:xfrm>
            <a:off x="311700" y="252400"/>
            <a:ext cx="8373300" cy="74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Color Normalization Error</a:t>
            </a:r>
            <a:endParaRPr sz="4800"/>
          </a:p>
        </p:txBody>
      </p:sp>
      <p:pic>
        <p:nvPicPr>
          <p:cNvPr id="316" name="Google Shape;31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8675" y="1832575"/>
            <a:ext cx="4134525" cy="3006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832575"/>
            <a:ext cx="4152198" cy="2957376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41"/>
          <p:cNvSpPr txBox="1"/>
          <p:nvPr/>
        </p:nvSpPr>
        <p:spPr>
          <a:xfrm>
            <a:off x="586100" y="1175050"/>
            <a:ext cx="3542100" cy="59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Original Image</a:t>
            </a:r>
            <a:endParaRPr sz="30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19" name="Google Shape;319;p41"/>
          <p:cNvSpPr txBox="1"/>
          <p:nvPr/>
        </p:nvSpPr>
        <p:spPr>
          <a:xfrm>
            <a:off x="4881200" y="1175000"/>
            <a:ext cx="3489000" cy="59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Result</a:t>
            </a:r>
            <a:endParaRPr sz="30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2"/>
          <p:cNvSpPr txBox="1"/>
          <p:nvPr>
            <p:ph type="title"/>
          </p:nvPr>
        </p:nvSpPr>
        <p:spPr>
          <a:xfrm>
            <a:off x="311700" y="263000"/>
            <a:ext cx="8514300" cy="82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Grab-Cut</a:t>
            </a:r>
            <a:endParaRPr sz="4800"/>
          </a:p>
        </p:txBody>
      </p:sp>
      <p:pic>
        <p:nvPicPr>
          <p:cNvPr id="325" name="Google Shape;325;p42"/>
          <p:cNvPicPr preferRelativeResize="0"/>
          <p:nvPr/>
        </p:nvPicPr>
        <p:blipFill rotWithShape="1">
          <a:blip r:embed="rId3">
            <a:alphaModFix/>
          </a:blip>
          <a:srcRect b="0" l="-12321" r="0" t="0"/>
          <a:stretch/>
        </p:blipFill>
        <p:spPr>
          <a:xfrm>
            <a:off x="4170650" y="1239850"/>
            <a:ext cx="4528998" cy="337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239850"/>
            <a:ext cx="4018250" cy="337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3"/>
          <p:cNvSpPr txBox="1"/>
          <p:nvPr>
            <p:ph type="title"/>
          </p:nvPr>
        </p:nvSpPr>
        <p:spPr>
          <a:xfrm>
            <a:off x="311700" y="209975"/>
            <a:ext cx="8349000" cy="90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Contributions</a:t>
            </a:r>
            <a:endParaRPr sz="4800"/>
          </a:p>
        </p:txBody>
      </p:sp>
      <p:sp>
        <p:nvSpPr>
          <p:cNvPr id="332" name="Google Shape;332;p43"/>
          <p:cNvSpPr txBox="1"/>
          <p:nvPr>
            <p:ph idx="1" type="body"/>
          </p:nvPr>
        </p:nvSpPr>
        <p:spPr>
          <a:xfrm>
            <a:off x="161900" y="1111475"/>
            <a:ext cx="8908200" cy="345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verage"/>
              <a:buChar char="●"/>
            </a:pPr>
            <a:r>
              <a:rPr lang="en-GB" sz="1800">
                <a:solidFill>
                  <a:srgbClr val="FFFFFF"/>
                </a:solidFill>
              </a:rPr>
              <a:t>Color Correction					- Vivek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verage"/>
              <a:buChar char="●"/>
            </a:pPr>
            <a:r>
              <a:rPr lang="en-GB" sz="1800">
                <a:solidFill>
                  <a:srgbClr val="FFFFFF"/>
                </a:solidFill>
              </a:rPr>
              <a:t>Face and body detection			- Ritvik (50%), Kirandevraj (50%)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verage"/>
              <a:buChar char="●"/>
            </a:pPr>
            <a:r>
              <a:rPr lang="en-GB" sz="1800">
                <a:solidFill>
                  <a:srgbClr val="FFFFFF"/>
                </a:solidFill>
              </a:rPr>
              <a:t>Keypoint Matching				- Ritvik (40%), Kirandevraj (30%), Vivek (30%)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verage"/>
              <a:buChar char="●"/>
            </a:pPr>
            <a:r>
              <a:rPr lang="en-GB" sz="1800">
                <a:solidFill>
                  <a:srgbClr val="FFFFFF"/>
                </a:solidFill>
              </a:rPr>
              <a:t>Homography						- Kirandevraj (60%), Vivek (40%)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verage"/>
              <a:buChar char="●"/>
            </a:pPr>
            <a:r>
              <a:rPr lang="en-GB" sz="1800">
                <a:solidFill>
                  <a:srgbClr val="FFFFFF"/>
                </a:solidFill>
              </a:rPr>
              <a:t>Blending							- Vivek (40%), Kirandevraj (30%), Ritvik (30%)</a:t>
            </a:r>
            <a:endParaRPr sz="1800">
              <a:solidFill>
                <a:srgbClr val="FFFFFF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verage"/>
              <a:buChar char="○"/>
            </a:pPr>
            <a:r>
              <a:rPr lang="en-GB" sz="1800">
                <a:solidFill>
                  <a:srgbClr val="FFFFFF"/>
                </a:solidFill>
              </a:rPr>
              <a:t>Alpha Blending</a:t>
            </a:r>
            <a:endParaRPr sz="1800">
              <a:solidFill>
                <a:srgbClr val="FFFFFF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verage"/>
              <a:buChar char="○"/>
            </a:pPr>
            <a:r>
              <a:rPr lang="en-GB" sz="1800">
                <a:solidFill>
                  <a:srgbClr val="FFFFFF"/>
                </a:solidFill>
              </a:rPr>
              <a:t>Grabcut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verage"/>
              <a:buChar char="●"/>
            </a:pPr>
            <a:r>
              <a:rPr lang="en-GB" sz="1800">
                <a:solidFill>
                  <a:srgbClr val="FFFFFF"/>
                </a:solidFill>
              </a:rPr>
              <a:t>Limitations &amp; Analysis				- Kirandevraj (70%), Ritvik (30%)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verage"/>
              <a:buChar char="●"/>
            </a:pPr>
            <a:r>
              <a:rPr lang="en-GB" sz="1800">
                <a:solidFill>
                  <a:srgbClr val="FFFFFF"/>
                </a:solidFill>
              </a:rPr>
              <a:t>Project Presentation				- Ritvik (50%), Vivek (50%)</a:t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44"/>
          <p:cNvSpPr txBox="1"/>
          <p:nvPr>
            <p:ph type="title"/>
          </p:nvPr>
        </p:nvSpPr>
        <p:spPr>
          <a:xfrm>
            <a:off x="311700" y="2044650"/>
            <a:ext cx="8289000" cy="1674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200"/>
              <a:t>THANK YOU !</a:t>
            </a:r>
            <a:endParaRPr sz="7200"/>
          </a:p>
          <a:p>
            <a:pPr indent="-482600" lvl="0" marL="457200" rtl="0" algn="ctr">
              <a:spcBef>
                <a:spcPts val="0"/>
              </a:spcBef>
              <a:spcAft>
                <a:spcPts val="0"/>
              </a:spcAft>
              <a:buSzPts val="4000"/>
              <a:buChar char="●"/>
            </a:pPr>
            <a:r>
              <a:rPr lang="en-GB" sz="4000"/>
              <a:t>Suggestions ?</a:t>
            </a:r>
            <a:endParaRPr sz="4000"/>
          </a:p>
          <a:p>
            <a:pPr indent="-482600" lvl="0" marL="457200" rtl="0" algn="ctr">
              <a:spcBef>
                <a:spcPts val="0"/>
              </a:spcBef>
              <a:spcAft>
                <a:spcPts val="0"/>
              </a:spcAft>
              <a:buSzPts val="4000"/>
              <a:buChar char="●"/>
            </a:pPr>
            <a:r>
              <a:rPr lang="en-GB" sz="4000"/>
              <a:t>Questions ?</a:t>
            </a:r>
            <a:endParaRPr sz="40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9"/>
          <p:cNvSpPr txBox="1"/>
          <p:nvPr>
            <p:ph type="title"/>
          </p:nvPr>
        </p:nvSpPr>
        <p:spPr>
          <a:xfrm>
            <a:off x="82850" y="1617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Pipeline of the project</a:t>
            </a:r>
            <a:endParaRPr sz="4800"/>
          </a:p>
        </p:txBody>
      </p:sp>
      <p:sp>
        <p:nvSpPr>
          <p:cNvPr id="132" name="Google Shape;132;p19"/>
          <p:cNvSpPr txBox="1"/>
          <p:nvPr>
            <p:ph idx="1" type="body"/>
          </p:nvPr>
        </p:nvSpPr>
        <p:spPr>
          <a:xfrm>
            <a:off x="566150" y="993075"/>
            <a:ext cx="8037300" cy="38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AutoNum type="arabicPeriod"/>
            </a:pPr>
            <a:r>
              <a:rPr lang="en-GB" sz="2200">
                <a:solidFill>
                  <a:srgbClr val="FFFFFF"/>
                </a:solidFill>
              </a:rPr>
              <a:t>Color Correction	</a:t>
            </a:r>
            <a:endParaRPr sz="2200">
              <a:solidFill>
                <a:srgbClr val="FFFFFF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AutoNum type="arabicPeriod"/>
            </a:pPr>
            <a:r>
              <a:rPr lang="en-GB" sz="2200">
                <a:solidFill>
                  <a:srgbClr val="FFFFFF"/>
                </a:solidFill>
              </a:rPr>
              <a:t>F</a:t>
            </a:r>
            <a:r>
              <a:rPr lang="en-GB" sz="2200">
                <a:solidFill>
                  <a:srgbClr val="FFFFFF"/>
                </a:solidFill>
              </a:rPr>
              <a:t>ace and body detection	</a:t>
            </a:r>
            <a:endParaRPr sz="2200">
              <a:solidFill>
                <a:srgbClr val="FFFFFF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AutoNum type="arabicPeriod"/>
            </a:pPr>
            <a:r>
              <a:rPr lang="en-GB" sz="2200">
                <a:solidFill>
                  <a:srgbClr val="FFFFFF"/>
                </a:solidFill>
              </a:rPr>
              <a:t>Keypoint Matching				</a:t>
            </a:r>
            <a:endParaRPr sz="2200">
              <a:solidFill>
                <a:srgbClr val="FFFFFF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AutoNum type="arabicPeriod"/>
            </a:pPr>
            <a:r>
              <a:rPr lang="en-GB" sz="2200">
                <a:solidFill>
                  <a:srgbClr val="FFFFFF"/>
                </a:solidFill>
              </a:rPr>
              <a:t>Homography					</a:t>
            </a:r>
            <a:endParaRPr sz="2200">
              <a:solidFill>
                <a:srgbClr val="FFFFFF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AutoNum type="arabicPeriod"/>
            </a:pPr>
            <a:r>
              <a:rPr lang="en-GB" sz="2200">
                <a:solidFill>
                  <a:srgbClr val="FFFFFF"/>
                </a:solidFill>
              </a:rPr>
              <a:t>Blending		</a:t>
            </a:r>
            <a:endParaRPr sz="2200">
              <a:solidFill>
                <a:srgbClr val="FFFFFF"/>
              </a:solidFill>
            </a:endParaRPr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AutoNum type="alphaLcPeriod"/>
            </a:pPr>
            <a:r>
              <a:rPr lang="en-GB" sz="2200">
                <a:solidFill>
                  <a:schemeClr val="dk1"/>
                </a:solidFill>
              </a:rPr>
              <a:t>Alpha Blending</a:t>
            </a:r>
            <a:endParaRPr sz="2200">
              <a:solidFill>
                <a:schemeClr val="dk1"/>
              </a:solidFill>
            </a:endParaRPr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AutoNum type="alphaLcPeriod"/>
            </a:pPr>
            <a:r>
              <a:rPr lang="en-GB" sz="2200">
                <a:solidFill>
                  <a:schemeClr val="dk1"/>
                </a:solidFill>
              </a:rPr>
              <a:t>Grabcut</a:t>
            </a:r>
            <a:endParaRPr sz="2200">
              <a:solidFill>
                <a:srgbClr val="FFFFFF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AutoNum type="arabicPeriod"/>
            </a:pPr>
            <a:r>
              <a:rPr lang="en-GB" sz="2200">
                <a:solidFill>
                  <a:schemeClr val="dk1"/>
                </a:solidFill>
              </a:rPr>
              <a:t>Limitations &amp; Analysis</a:t>
            </a:r>
            <a:endParaRPr sz="2200">
              <a:solidFill>
                <a:srgbClr val="FFFFFF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AutoNum type="arabicPeriod"/>
            </a:pPr>
            <a:r>
              <a:rPr lang="en-GB" sz="2200">
                <a:solidFill>
                  <a:srgbClr val="FFFFFF"/>
                </a:solidFill>
              </a:rPr>
              <a:t>Presentation</a:t>
            </a:r>
            <a:r>
              <a:rPr lang="en-GB" sz="2400">
                <a:solidFill>
                  <a:srgbClr val="FFFFFF"/>
                </a:solidFill>
              </a:rPr>
              <a:t>			</a:t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</p:txBody>
      </p:sp>
      <p:pic>
        <p:nvPicPr>
          <p:cNvPr id="133" name="Google Shape;13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6175" y="1270300"/>
            <a:ext cx="3886200" cy="3324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0"/>
          <p:cNvSpPr txBox="1"/>
          <p:nvPr>
            <p:ph type="title"/>
          </p:nvPr>
        </p:nvSpPr>
        <p:spPr>
          <a:xfrm>
            <a:off x="311700" y="3525"/>
            <a:ext cx="8520600" cy="87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Color Correction</a:t>
            </a:r>
            <a:endParaRPr sz="4800"/>
          </a:p>
        </p:txBody>
      </p:sp>
      <p:sp>
        <p:nvSpPr>
          <p:cNvPr id="139" name="Google Shape;139;p20"/>
          <p:cNvSpPr txBox="1"/>
          <p:nvPr>
            <p:ph idx="1" type="body"/>
          </p:nvPr>
        </p:nvSpPr>
        <p:spPr>
          <a:xfrm>
            <a:off x="374300" y="806775"/>
            <a:ext cx="8520600" cy="394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</a:pPr>
            <a:r>
              <a:rPr b="1" lang="en-GB" sz="2400">
                <a:solidFill>
                  <a:srgbClr val="FFFFFF"/>
                </a:solidFill>
              </a:rPr>
              <a:t>Convert RGB to LAB color space</a:t>
            </a:r>
            <a:endParaRPr b="1" sz="2400"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rgbClr val="FFFFFF"/>
                </a:solidFill>
              </a:rPr>
              <a:t>This allows to modify the lightness channel of the image without interfering with the color.</a:t>
            </a:r>
            <a:endParaRPr sz="2200">
              <a:solidFill>
                <a:srgbClr val="FFFFFF"/>
              </a:solidFill>
            </a:endParaRPr>
          </a:p>
          <a:p>
            <a:pPr indent="-381000" lvl="0" marL="457200" rtl="0" algn="l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</a:pPr>
            <a:r>
              <a:rPr b="1" lang="en-GB" sz="2400">
                <a:solidFill>
                  <a:srgbClr val="FFFFFF"/>
                </a:solidFill>
              </a:rPr>
              <a:t>Perform CLAHE and convert back to RGB space.</a:t>
            </a:r>
            <a:endParaRPr b="1" sz="2400"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2200">
                <a:solidFill>
                  <a:srgbClr val="FFFFFF"/>
                </a:solidFill>
              </a:rPr>
              <a:t>This makes sure both the images have similar background lighting conditions to avoid artefacts during blending. </a:t>
            </a:r>
            <a:endParaRPr sz="22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1"/>
          <p:cNvSpPr txBox="1"/>
          <p:nvPr>
            <p:ph type="title"/>
          </p:nvPr>
        </p:nvSpPr>
        <p:spPr>
          <a:xfrm>
            <a:off x="311700" y="445025"/>
            <a:ext cx="3461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Original Image</a:t>
            </a:r>
            <a:endParaRPr/>
          </a:p>
        </p:txBody>
      </p:sp>
      <p:sp>
        <p:nvSpPr>
          <p:cNvPr id="145" name="Google Shape;145;p21"/>
          <p:cNvSpPr txBox="1"/>
          <p:nvPr/>
        </p:nvSpPr>
        <p:spPr>
          <a:xfrm>
            <a:off x="4795000" y="461925"/>
            <a:ext cx="3617400" cy="5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Color Corrected Image</a:t>
            </a:r>
            <a:endParaRPr sz="30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46" name="Google Shape;14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100" y="1265400"/>
            <a:ext cx="4075450" cy="3056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65975" y="1325975"/>
            <a:ext cx="4075450" cy="3056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2"/>
          <p:cNvSpPr txBox="1"/>
          <p:nvPr>
            <p:ph type="title"/>
          </p:nvPr>
        </p:nvSpPr>
        <p:spPr>
          <a:xfrm>
            <a:off x="311700" y="263000"/>
            <a:ext cx="8421300" cy="80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Face and body detection</a:t>
            </a:r>
            <a:endParaRPr sz="4800"/>
          </a:p>
        </p:txBody>
      </p:sp>
      <p:sp>
        <p:nvSpPr>
          <p:cNvPr id="153" name="Google Shape;153;p22"/>
          <p:cNvSpPr txBox="1"/>
          <p:nvPr>
            <p:ph idx="1" type="body"/>
          </p:nvPr>
        </p:nvSpPr>
        <p:spPr>
          <a:xfrm>
            <a:off x="311700" y="1281100"/>
            <a:ext cx="8565900" cy="361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</a:pPr>
            <a:r>
              <a:rPr lang="en-GB" sz="2400">
                <a:solidFill>
                  <a:srgbClr val="FFFFFF"/>
                </a:solidFill>
              </a:rPr>
              <a:t>Haar cascaded classifier for frontal faces is used for extracting a bounding box for the face of each person by taking fixed ratios of height and width of the face..</a:t>
            </a:r>
            <a:endParaRPr sz="2400">
              <a:solidFill>
                <a:srgbClr val="FFFFFF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</a:pPr>
            <a:r>
              <a:rPr lang="en-GB" sz="2400">
                <a:solidFill>
                  <a:srgbClr val="FFFFFF"/>
                </a:solidFill>
              </a:rPr>
              <a:t>The original paper uses a static scale for detecting faces in the input image which doesn’t work with many images in the dataset that we collected.</a:t>
            </a:r>
            <a:endParaRPr sz="2400">
              <a:solidFill>
                <a:srgbClr val="FFFFFF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</a:pPr>
            <a:r>
              <a:rPr lang="en-GB" sz="2400">
                <a:solidFill>
                  <a:srgbClr val="FFFFFF"/>
                </a:solidFill>
              </a:rPr>
              <a:t>To generalize this, we iterate through different scales until a face is found, making it robust to many different scales.</a:t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8500" y="1242500"/>
            <a:ext cx="3914825" cy="343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3000" y="1242500"/>
            <a:ext cx="4573699" cy="3430274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3"/>
          <p:cNvSpPr txBox="1"/>
          <p:nvPr/>
        </p:nvSpPr>
        <p:spPr>
          <a:xfrm>
            <a:off x="4903150" y="468675"/>
            <a:ext cx="4053600" cy="5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Formula for bounding box</a:t>
            </a:r>
            <a:endParaRPr sz="30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61" name="Google Shape;161;p23"/>
          <p:cNvSpPr txBox="1"/>
          <p:nvPr/>
        </p:nvSpPr>
        <p:spPr>
          <a:xfrm>
            <a:off x="385450" y="523225"/>
            <a:ext cx="3758400" cy="4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Results</a:t>
            </a:r>
            <a:endParaRPr sz="30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4"/>
          <p:cNvSpPr txBox="1"/>
          <p:nvPr>
            <p:ph type="title"/>
          </p:nvPr>
        </p:nvSpPr>
        <p:spPr>
          <a:xfrm>
            <a:off x="311700" y="174600"/>
            <a:ext cx="84576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200"/>
              <a:t>Keypoint detection &amp; Matching</a:t>
            </a:r>
            <a:endParaRPr sz="4200"/>
          </a:p>
        </p:txBody>
      </p:sp>
      <p:sp>
        <p:nvSpPr>
          <p:cNvPr id="167" name="Google Shape;167;p24"/>
          <p:cNvSpPr txBox="1"/>
          <p:nvPr>
            <p:ph idx="1" type="body"/>
          </p:nvPr>
        </p:nvSpPr>
        <p:spPr>
          <a:xfrm>
            <a:off x="311700" y="930300"/>
            <a:ext cx="8574600" cy="398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-381000" lvl="0" marL="457200" rtl="0" algn="l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</a:pPr>
            <a:r>
              <a:rPr lang="en-GB" sz="2400">
                <a:solidFill>
                  <a:srgbClr val="FFFFFF"/>
                </a:solidFill>
              </a:rPr>
              <a:t>ORB keypoint detector is used to determine mapping between the 2 input images with Hamming distance being the preferred distance measure.</a:t>
            </a:r>
            <a:endParaRPr sz="2400">
              <a:solidFill>
                <a:srgbClr val="FFFFFF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</a:pPr>
            <a:r>
              <a:rPr lang="en-GB" sz="2400">
                <a:solidFill>
                  <a:srgbClr val="FFFFFF"/>
                </a:solidFill>
              </a:rPr>
              <a:t>Total of 10000 key points are extracted from the image</a:t>
            </a:r>
            <a:endParaRPr sz="2400">
              <a:solidFill>
                <a:srgbClr val="FFFFFF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</a:pPr>
            <a:r>
              <a:rPr lang="en-GB" sz="2400">
                <a:solidFill>
                  <a:srgbClr val="FFFFFF"/>
                </a:solidFill>
              </a:rPr>
              <a:t>Only key points outside the bounding boxes of each subject in the images.</a:t>
            </a:r>
            <a:endParaRPr sz="2400"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5"/>
          <p:cNvSpPr txBox="1"/>
          <p:nvPr>
            <p:ph type="title"/>
          </p:nvPr>
        </p:nvSpPr>
        <p:spPr>
          <a:xfrm>
            <a:off x="311700" y="250800"/>
            <a:ext cx="8393700" cy="74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Keypoint Detection</a:t>
            </a:r>
            <a:endParaRPr sz="4800"/>
          </a:p>
        </p:txBody>
      </p:sp>
      <p:sp>
        <p:nvSpPr>
          <p:cNvPr id="173" name="Google Shape;173;p25"/>
          <p:cNvSpPr txBox="1"/>
          <p:nvPr>
            <p:ph idx="1" type="body"/>
          </p:nvPr>
        </p:nvSpPr>
        <p:spPr>
          <a:xfrm>
            <a:off x="311700" y="1565600"/>
            <a:ext cx="8393700" cy="339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2200">
              <a:solidFill>
                <a:srgbClr val="FFFFFF"/>
              </a:solidFill>
            </a:endParaRPr>
          </a:p>
        </p:txBody>
      </p:sp>
      <p:pic>
        <p:nvPicPr>
          <p:cNvPr id="174" name="Google Shape;17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1325" y="1735700"/>
            <a:ext cx="3705050" cy="277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42450" y="1788625"/>
            <a:ext cx="3705050" cy="2778787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5"/>
          <p:cNvSpPr txBox="1"/>
          <p:nvPr/>
        </p:nvSpPr>
        <p:spPr>
          <a:xfrm>
            <a:off x="475325" y="942800"/>
            <a:ext cx="4161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Image 1</a:t>
            </a:r>
            <a:endParaRPr sz="30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77" name="Google Shape;177;p25"/>
          <p:cNvSpPr txBox="1"/>
          <p:nvPr/>
        </p:nvSpPr>
        <p:spPr>
          <a:xfrm>
            <a:off x="4942450" y="942900"/>
            <a:ext cx="3705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Image 2</a:t>
            </a:r>
            <a:endParaRPr sz="30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